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0" r:id="rId24"/>
    <p:sldId id="278" r:id="rId25"/>
    <p:sldId id="279"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16"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showGuides="1">
      <p:cViewPr varScale="1">
        <p:scale>
          <a:sx n="91" d="100"/>
          <a:sy n="91" d="100"/>
        </p:scale>
        <p:origin x="534" y="66"/>
      </p:cViewPr>
      <p:guideLst>
        <p:guide orient="horz" pos="2016"/>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19-Aug-24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19-Aug-24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19-Aug-24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19-Aug-24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19-Aug-24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19-Aug-24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19-Aug-24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19-Aug-24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19-Aug-24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19-Aug-24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19-Aug-24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19-Aug-24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19-Aug-24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19-Aug-24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19-Aug-24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19-Aug-24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19-Aug-24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19-Aug-24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geeksforgeeks.org/rdbms-full-form/" TargetMode="External"/><Relationship Id="rId2" Type="http://schemas.openxmlformats.org/officeDocument/2006/relationships/hyperlink" Target="https://www.geeksforgeeks.org/mysql-tutorial/"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geeksforgeeks.org/what-is-sq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1744" y="4416214"/>
            <a:ext cx="9448800" cy="1825096"/>
          </a:xfrm>
        </p:spPr>
        <p:txBody>
          <a:bodyPr/>
          <a:lstStyle/>
          <a:p>
            <a:r>
              <a:rPr lang="en-US" dirty="0" smtClean="0">
                <a:latin typeface="Algerian" panose="04020705040A02060702" pitchFamily="82" charset="0"/>
              </a:rPr>
              <a:t>WALMART SALES PROJECT </a:t>
            </a:r>
            <a:endParaRPr lang="en-US" dirty="0">
              <a:latin typeface="Algerian" panose="04020705040A02060702" pitchFamily="82" charset="0"/>
            </a:endParaRPr>
          </a:p>
        </p:txBody>
      </p:sp>
      <p:sp>
        <p:nvSpPr>
          <p:cNvPr id="3" name="Subtitle 2"/>
          <p:cNvSpPr>
            <a:spLocks noGrp="1"/>
          </p:cNvSpPr>
          <p:nvPr>
            <p:ph type="subTitle" idx="1"/>
          </p:nvPr>
        </p:nvSpPr>
        <p:spPr>
          <a:xfrm>
            <a:off x="1081744" y="6241310"/>
            <a:ext cx="9448800" cy="685800"/>
          </a:xfrm>
        </p:spPr>
        <p:txBody>
          <a:bodyPr/>
          <a:lstStyle/>
          <a:p>
            <a:r>
              <a:rPr lang="en-US" dirty="0" smtClean="0"/>
              <a:t>- Using MYSQL</a:t>
            </a:r>
            <a:endParaRPr lang="en-US" dirty="0"/>
          </a:p>
        </p:txBody>
      </p:sp>
      <p:sp>
        <p:nvSpPr>
          <p:cNvPr id="4" name="Rectangle 3"/>
          <p:cNvSpPr/>
          <p:nvPr/>
        </p:nvSpPr>
        <p:spPr>
          <a:xfrm>
            <a:off x="10139835" y="6271529"/>
            <a:ext cx="2052165" cy="369332"/>
          </a:xfrm>
          <a:prstGeom prst="rect">
            <a:avLst/>
          </a:prstGeom>
        </p:spPr>
        <p:txBody>
          <a:bodyPr wrap="none">
            <a:spAutoFit/>
          </a:bodyPr>
          <a:lstStyle/>
          <a:p>
            <a:r>
              <a:rPr lang="en-US" dirty="0" smtClean="0"/>
              <a:t>NITHES KUMAR M</a:t>
            </a:r>
            <a:endParaRPr lang="en-US" dirty="0"/>
          </a:p>
        </p:txBody>
      </p:sp>
      <p:pic>
        <p:nvPicPr>
          <p:cNvPr id="5" name="Picture 4"/>
          <p:cNvPicPr>
            <a:picLocks noChangeAspect="1"/>
          </p:cNvPicPr>
          <p:nvPr/>
        </p:nvPicPr>
        <p:blipFill>
          <a:blip r:embed="rId2"/>
          <a:stretch>
            <a:fillRect/>
          </a:stretch>
        </p:blipFill>
        <p:spPr>
          <a:xfrm>
            <a:off x="2398575" y="548852"/>
            <a:ext cx="7394849" cy="3539673"/>
          </a:xfrm>
          <a:prstGeom prst="rect">
            <a:avLst/>
          </a:prstGeom>
        </p:spPr>
      </p:pic>
    </p:spTree>
    <p:extLst>
      <p:ext uri="{BB962C8B-B14F-4D97-AF65-F5344CB8AC3E}">
        <p14:creationId xmlns:p14="http://schemas.microsoft.com/office/powerpoint/2010/main" val="25472852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0704" y="480969"/>
            <a:ext cx="8610600" cy="1293028"/>
          </a:xfrm>
        </p:spPr>
        <p:txBody>
          <a:bodyPr/>
          <a:lstStyle/>
          <a:p>
            <a:r>
              <a:rPr lang="en-US" dirty="0" smtClean="0"/>
              <a:t>2. csv file data import a database :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2624" y="2551279"/>
            <a:ext cx="4493816" cy="4024313"/>
          </a:xfrm>
        </p:spPr>
      </p:pic>
      <p:sp>
        <p:nvSpPr>
          <p:cNvPr id="5" name="Rectangle 4"/>
          <p:cNvSpPr/>
          <p:nvPr/>
        </p:nvSpPr>
        <p:spPr>
          <a:xfrm>
            <a:off x="559355" y="1935008"/>
            <a:ext cx="979755" cy="369332"/>
          </a:xfrm>
          <a:prstGeom prst="rect">
            <a:avLst/>
          </a:prstGeom>
        </p:spPr>
        <p:txBody>
          <a:bodyPr wrap="square">
            <a:spAutoFit/>
          </a:bodyPr>
          <a:lstStyle/>
          <a:p>
            <a:r>
              <a:rPr lang="en-US" dirty="0" smtClean="0">
                <a:solidFill>
                  <a:schemeClr val="accent2">
                    <a:lumMod val="60000"/>
                    <a:lumOff val="40000"/>
                  </a:schemeClr>
                </a:solidFill>
                <a:latin typeface="Arial" panose="020B0604020202020204" pitchFamily="34" charset="0"/>
              </a:rPr>
              <a:t>STEP1:</a:t>
            </a:r>
            <a:endParaRPr lang="en-US" dirty="0">
              <a:solidFill>
                <a:schemeClr val="accent2">
                  <a:lumMod val="60000"/>
                  <a:lumOff val="4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9138" y="2565877"/>
            <a:ext cx="4644587" cy="4009715"/>
          </a:xfrm>
          <a:prstGeom prst="rect">
            <a:avLst/>
          </a:prstGeom>
        </p:spPr>
      </p:pic>
      <p:sp>
        <p:nvSpPr>
          <p:cNvPr id="8" name="Rectangle 7"/>
          <p:cNvSpPr/>
          <p:nvPr/>
        </p:nvSpPr>
        <p:spPr>
          <a:xfrm>
            <a:off x="6898895" y="1935008"/>
            <a:ext cx="979755" cy="369332"/>
          </a:xfrm>
          <a:prstGeom prst="rect">
            <a:avLst/>
          </a:prstGeom>
        </p:spPr>
        <p:txBody>
          <a:bodyPr wrap="none">
            <a:spAutoFit/>
          </a:bodyPr>
          <a:lstStyle/>
          <a:p>
            <a:r>
              <a:rPr lang="en-US" dirty="0" smtClean="0">
                <a:solidFill>
                  <a:schemeClr val="accent2">
                    <a:lumMod val="60000"/>
                    <a:lumOff val="40000"/>
                  </a:schemeClr>
                </a:solidFill>
                <a:latin typeface="Arial" panose="020B0604020202020204" pitchFamily="34" charset="0"/>
              </a:rPr>
              <a:t>STEP2:</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33215033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csv file data import a database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9797" y="2858813"/>
            <a:ext cx="4631606" cy="3685245"/>
          </a:xfrm>
        </p:spPr>
      </p:pic>
      <p:sp>
        <p:nvSpPr>
          <p:cNvPr id="5" name="Rectangle 4"/>
          <p:cNvSpPr/>
          <p:nvPr/>
        </p:nvSpPr>
        <p:spPr>
          <a:xfrm>
            <a:off x="579797" y="2273441"/>
            <a:ext cx="979755" cy="369332"/>
          </a:xfrm>
          <a:prstGeom prst="rect">
            <a:avLst/>
          </a:prstGeom>
        </p:spPr>
        <p:txBody>
          <a:bodyPr wrap="none">
            <a:spAutoFit/>
          </a:bodyPr>
          <a:lstStyle/>
          <a:p>
            <a:r>
              <a:rPr lang="en-US" dirty="0" smtClean="0">
                <a:solidFill>
                  <a:schemeClr val="accent2">
                    <a:lumMod val="60000"/>
                    <a:lumOff val="40000"/>
                  </a:schemeClr>
                </a:solidFill>
                <a:latin typeface="Arial" panose="020B0604020202020204" pitchFamily="34" charset="0"/>
              </a:rPr>
              <a:t>STEP3:</a:t>
            </a:r>
            <a:endParaRPr lang="en-US" dirty="0">
              <a:solidFill>
                <a:schemeClr val="accent2">
                  <a:lumMod val="60000"/>
                  <a:lumOff val="40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3978" y="2909257"/>
            <a:ext cx="4746078" cy="3634801"/>
          </a:xfrm>
          <a:prstGeom prst="rect">
            <a:avLst/>
          </a:prstGeom>
        </p:spPr>
      </p:pic>
      <p:sp>
        <p:nvSpPr>
          <p:cNvPr id="7" name="Rectangle 6"/>
          <p:cNvSpPr/>
          <p:nvPr/>
        </p:nvSpPr>
        <p:spPr>
          <a:xfrm>
            <a:off x="7098591" y="2298663"/>
            <a:ext cx="979755" cy="369332"/>
          </a:xfrm>
          <a:prstGeom prst="rect">
            <a:avLst/>
          </a:prstGeom>
        </p:spPr>
        <p:txBody>
          <a:bodyPr wrap="none">
            <a:spAutoFit/>
          </a:bodyPr>
          <a:lstStyle/>
          <a:p>
            <a:r>
              <a:rPr lang="en-US" dirty="0" smtClean="0">
                <a:solidFill>
                  <a:schemeClr val="accent2">
                    <a:lumMod val="60000"/>
                    <a:lumOff val="40000"/>
                  </a:schemeClr>
                </a:solidFill>
                <a:latin typeface="Arial" panose="020B0604020202020204" pitchFamily="34" charset="0"/>
              </a:rPr>
              <a:t>STEP4:</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4376522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csv file data import a database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3960" y="2802937"/>
            <a:ext cx="4699819" cy="3762142"/>
          </a:xfrm>
        </p:spPr>
      </p:pic>
      <p:sp>
        <p:nvSpPr>
          <p:cNvPr id="5" name="Rectangle 4"/>
          <p:cNvSpPr/>
          <p:nvPr/>
        </p:nvSpPr>
        <p:spPr>
          <a:xfrm>
            <a:off x="2999556" y="2057401"/>
            <a:ext cx="979755" cy="369332"/>
          </a:xfrm>
          <a:prstGeom prst="rect">
            <a:avLst/>
          </a:prstGeom>
        </p:spPr>
        <p:txBody>
          <a:bodyPr wrap="none">
            <a:spAutoFit/>
          </a:bodyPr>
          <a:lstStyle/>
          <a:p>
            <a:r>
              <a:rPr lang="en-US" dirty="0" smtClean="0">
                <a:solidFill>
                  <a:schemeClr val="accent2">
                    <a:lumMod val="60000"/>
                    <a:lumOff val="40000"/>
                  </a:schemeClr>
                </a:solidFill>
                <a:latin typeface="Arial" panose="020B0604020202020204" pitchFamily="34" charset="0"/>
              </a:rPr>
              <a:t>STEP5:</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573257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SHOW A DATABASE: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563" y="2886981"/>
            <a:ext cx="5588074" cy="3731671"/>
          </a:xfrm>
        </p:spPr>
      </p:pic>
      <p:sp>
        <p:nvSpPr>
          <p:cNvPr id="5" name="Rectangle 4"/>
          <p:cNvSpPr/>
          <p:nvPr/>
        </p:nvSpPr>
        <p:spPr>
          <a:xfrm>
            <a:off x="6066820" y="2297668"/>
            <a:ext cx="1172180" cy="369332"/>
          </a:xfrm>
          <a:prstGeom prst="rect">
            <a:avLst/>
          </a:prstGeom>
        </p:spPr>
        <p:txBody>
          <a:bodyPr wrap="none">
            <a:spAutoFit/>
          </a:bodyPr>
          <a:lstStyle/>
          <a:p>
            <a:r>
              <a:rPr lang="en-US" dirty="0" smtClean="0">
                <a:solidFill>
                  <a:schemeClr val="accent2">
                    <a:lumMod val="60000"/>
                    <a:lumOff val="40000"/>
                  </a:schemeClr>
                </a:solidFill>
                <a:latin typeface="Arial" panose="020B0604020202020204" pitchFamily="34" charset="0"/>
              </a:rPr>
              <a:t>OUTPUT:</a:t>
            </a:r>
            <a:endParaRPr lang="en-US" dirty="0">
              <a:solidFill>
                <a:schemeClr val="accent2">
                  <a:lumMod val="60000"/>
                  <a:lumOff val="40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6213" y="2886981"/>
            <a:ext cx="5515580" cy="3971019"/>
          </a:xfrm>
          <a:prstGeom prst="rect">
            <a:avLst/>
          </a:prstGeom>
        </p:spPr>
      </p:pic>
    </p:spTree>
    <p:extLst>
      <p:ext uri="{BB962C8B-B14F-4D97-AF65-F5344CB8AC3E}">
        <p14:creationId xmlns:p14="http://schemas.microsoft.com/office/powerpoint/2010/main" val="33328632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3655" y="5004612"/>
            <a:ext cx="8610600" cy="1293028"/>
          </a:xfrm>
        </p:spPr>
        <p:txBody>
          <a:bodyPr/>
          <a:lstStyle/>
          <a:p>
            <a:r>
              <a:rPr lang="en-US" dirty="0" smtClean="0"/>
              <a:t>DATA CLEANING AND ADD DATA:</a:t>
            </a:r>
            <a:endParaRPr lang="en-US" dirty="0"/>
          </a:p>
        </p:txBody>
      </p:sp>
      <p:pic>
        <p:nvPicPr>
          <p:cNvPr id="4" name="Content Placeholder 3"/>
          <p:cNvPicPr>
            <a:picLocks noGrp="1" noChangeAspect="1"/>
          </p:cNvPicPr>
          <p:nvPr>
            <p:ph idx="1"/>
          </p:nvPr>
        </p:nvPicPr>
        <p:blipFill>
          <a:blip r:embed="rId2"/>
          <a:stretch>
            <a:fillRect/>
          </a:stretch>
        </p:blipFill>
        <p:spPr>
          <a:xfrm>
            <a:off x="2851478" y="989765"/>
            <a:ext cx="7175500" cy="3469866"/>
          </a:xfrm>
          <a:prstGeom prst="rect">
            <a:avLst/>
          </a:prstGeom>
        </p:spPr>
      </p:pic>
    </p:spTree>
    <p:extLst>
      <p:ext uri="{BB962C8B-B14F-4D97-AF65-F5344CB8AC3E}">
        <p14:creationId xmlns:p14="http://schemas.microsoft.com/office/powerpoint/2010/main" val="38907099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4786" y="464590"/>
            <a:ext cx="8610600" cy="1293028"/>
          </a:xfrm>
          <a:ln>
            <a:solidFill>
              <a:schemeClr val="bg1"/>
            </a:solidFill>
          </a:ln>
        </p:spPr>
        <p:txBody>
          <a:bodyPr/>
          <a:lstStyle/>
          <a:p>
            <a:r>
              <a:rPr lang="en-US" dirty="0" smtClean="0"/>
              <a:t>1.Data cleaning add a data table: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108" y="2509235"/>
            <a:ext cx="5416478" cy="4024313"/>
          </a:xfrm>
        </p:spPr>
      </p:pic>
      <p:sp>
        <p:nvSpPr>
          <p:cNvPr id="5" name="Rectangle 4"/>
          <p:cNvSpPr/>
          <p:nvPr/>
        </p:nvSpPr>
        <p:spPr>
          <a:xfrm>
            <a:off x="6039230" y="1948760"/>
            <a:ext cx="1172180" cy="369332"/>
          </a:xfrm>
          <a:prstGeom prst="rect">
            <a:avLst/>
          </a:prstGeom>
        </p:spPr>
        <p:txBody>
          <a:bodyPr wrap="none">
            <a:spAutoFit/>
          </a:bodyPr>
          <a:lstStyle/>
          <a:p>
            <a:r>
              <a:rPr lang="en-US" dirty="0">
                <a:solidFill>
                  <a:schemeClr val="accent2">
                    <a:lumMod val="60000"/>
                    <a:lumOff val="40000"/>
                  </a:schemeClr>
                </a:solidFill>
                <a:latin typeface="Arial" panose="020B0604020202020204" pitchFamily="34" charset="0"/>
              </a:rPr>
              <a:t>OUTPUT:</a:t>
            </a:r>
            <a:endParaRPr lang="en-US" dirty="0">
              <a:solidFill>
                <a:schemeClr val="accent2">
                  <a:lumMod val="60000"/>
                  <a:lumOff val="40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8966" y="2807877"/>
            <a:ext cx="6173790" cy="3519351"/>
          </a:xfrm>
          <a:prstGeom prst="rect">
            <a:avLst/>
          </a:prstGeom>
          <a:ln>
            <a:solidFill>
              <a:schemeClr val="bg1"/>
            </a:solidFill>
          </a:ln>
        </p:spPr>
      </p:pic>
      <p:graphicFrame>
        <p:nvGraphicFramePr>
          <p:cNvPr id="10" name="Table 9"/>
          <p:cNvGraphicFramePr>
            <a:graphicFrameLocks noGrp="1"/>
          </p:cNvGraphicFramePr>
          <p:nvPr>
            <p:extLst>
              <p:ext uri="{D42A27DB-BD31-4B8C-83A1-F6EECF244321}">
                <p14:modId xmlns:p14="http://schemas.microsoft.com/office/powerpoint/2010/main" val="4256031419"/>
              </p:ext>
            </p:extLst>
          </p:nvPr>
        </p:nvGraphicFramePr>
        <p:xfrm>
          <a:off x="10426262" y="3478924"/>
          <a:ext cx="451945" cy="3037490"/>
        </p:xfrm>
        <a:graphic>
          <a:graphicData uri="http://schemas.openxmlformats.org/drawingml/2006/table">
            <a:tbl>
              <a:tblPr>
                <a:tableStyleId>{2D5ABB26-0587-4C30-8999-92F81FD0307C}</a:tableStyleId>
              </a:tblPr>
              <a:tblGrid>
                <a:gridCol w="451945">
                  <a:extLst>
                    <a:ext uri="{9D8B030D-6E8A-4147-A177-3AD203B41FA5}">
                      <a16:colId xmlns:a16="http://schemas.microsoft.com/office/drawing/2014/main" val="2429831289"/>
                    </a:ext>
                  </a:extLst>
                </a:gridCol>
              </a:tblGrid>
              <a:tr h="3037490">
                <a:tc>
                  <a:txBody>
                    <a:bodyPr/>
                    <a:lstStyle/>
                    <a:p>
                      <a:endParaRPr lang="en-US" dirty="0">
                        <a:solidFill>
                          <a:sysClr val="windowText" lastClr="000000"/>
                        </a:solidFill>
                      </a:endParaRPr>
                    </a:p>
                  </a:txBody>
                  <a:tcPr/>
                </a:tc>
                <a:extLst>
                  <a:ext uri="{0D108BD9-81ED-4DB2-BD59-A6C34878D82A}">
                    <a16:rowId xmlns:a16="http://schemas.microsoft.com/office/drawing/2014/main" val="270040186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806244069"/>
              </p:ext>
            </p:extLst>
          </p:nvPr>
        </p:nvGraphicFramePr>
        <p:xfrm>
          <a:off x="10342178" y="3247697"/>
          <a:ext cx="441435" cy="3079531"/>
        </p:xfrm>
        <a:graphic>
          <a:graphicData uri="http://schemas.openxmlformats.org/drawingml/2006/table">
            <a:tbl>
              <a:tblPr/>
              <a:tblGrid>
                <a:gridCol w="441435">
                  <a:extLst>
                    <a:ext uri="{9D8B030D-6E8A-4147-A177-3AD203B41FA5}">
                      <a16:colId xmlns:a16="http://schemas.microsoft.com/office/drawing/2014/main" val="2819219106"/>
                    </a:ext>
                  </a:extLst>
                </a:gridCol>
              </a:tblGrid>
              <a:tr h="3079531">
                <a:tc>
                  <a:txBody>
                    <a:bodyPr/>
                    <a:lstStyle/>
                    <a:p>
                      <a:endParaRPr lang="en-US" dirty="0"/>
                    </a:p>
                  </a:txBody>
                  <a:tcPr>
                    <a:lnL w="12700" cmpd="sng">
                      <a:solidFill>
                        <a:schemeClr val="accent1"/>
                      </a:solidFill>
                      <a:prstDash val="solid"/>
                    </a:lnL>
                    <a:lnR w="12700" cmpd="sng">
                      <a:solidFill>
                        <a:schemeClr val="accent1"/>
                      </a:solidFill>
                      <a:prstDash val="solid"/>
                    </a:lnR>
                    <a:lnT w="12700" cmpd="sng">
                      <a:solidFill>
                        <a:schemeClr val="accent1"/>
                      </a:solidFill>
                      <a:prstDash val="solid"/>
                    </a:lnT>
                    <a:lnB w="12700" cmpd="sng">
                      <a:solidFill>
                        <a:schemeClr val="accent1"/>
                      </a:solidFill>
                      <a:prstDash val="solid"/>
                    </a:lnB>
                  </a:tcPr>
                </a:tc>
                <a:extLst>
                  <a:ext uri="{0D108BD9-81ED-4DB2-BD59-A6C34878D82A}">
                    <a16:rowId xmlns:a16="http://schemas.microsoft.com/office/drawing/2014/main" val="1555382988"/>
                  </a:ext>
                </a:extLst>
              </a:tr>
            </a:tbl>
          </a:graphicData>
        </a:graphic>
      </p:graphicFrame>
      <p:sp>
        <p:nvSpPr>
          <p:cNvPr id="13" name="Rectangle 12"/>
          <p:cNvSpPr/>
          <p:nvPr/>
        </p:nvSpPr>
        <p:spPr>
          <a:xfrm>
            <a:off x="259108" y="1932994"/>
            <a:ext cx="2369175" cy="369332"/>
          </a:xfrm>
          <a:prstGeom prst="rect">
            <a:avLst/>
          </a:prstGeom>
        </p:spPr>
        <p:txBody>
          <a:bodyPr wrap="none">
            <a:spAutoFit/>
          </a:bodyPr>
          <a:lstStyle/>
          <a:p>
            <a:r>
              <a:rPr lang="en-US" dirty="0" smtClean="0">
                <a:solidFill>
                  <a:schemeClr val="accent2">
                    <a:lumMod val="60000"/>
                    <a:lumOff val="40000"/>
                  </a:schemeClr>
                </a:solidFill>
                <a:latin typeface="Arial" panose="020B0604020202020204" pitchFamily="34" charset="0"/>
              </a:rPr>
              <a:t>ADD TIME_OF_DAY:</a:t>
            </a:r>
            <a:endParaRPr lang="en-US" dirty="0">
              <a:solidFill>
                <a:schemeClr val="accent2">
                  <a:lumMod val="60000"/>
                  <a:lumOff val="40000"/>
                </a:schemeClr>
              </a:solidFill>
            </a:endParaRPr>
          </a:p>
        </p:txBody>
      </p:sp>
    </p:spTree>
    <p:extLst>
      <p:ext uri="{BB962C8B-B14F-4D97-AF65-F5344CB8AC3E}">
        <p14:creationId xmlns:p14="http://schemas.microsoft.com/office/powerpoint/2010/main" val="9041951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cleaning add a data table: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659" y="2635359"/>
            <a:ext cx="5464969" cy="4024313"/>
          </a:xfrm>
        </p:spPr>
      </p:pic>
      <p:sp>
        <p:nvSpPr>
          <p:cNvPr id="5" name="Rectangle 4"/>
          <p:cNvSpPr/>
          <p:nvPr/>
        </p:nvSpPr>
        <p:spPr>
          <a:xfrm>
            <a:off x="252659" y="1872735"/>
            <a:ext cx="1984389" cy="369332"/>
          </a:xfrm>
          <a:prstGeom prst="rect">
            <a:avLst/>
          </a:prstGeom>
        </p:spPr>
        <p:txBody>
          <a:bodyPr wrap="none">
            <a:spAutoFit/>
          </a:bodyPr>
          <a:lstStyle/>
          <a:p>
            <a:r>
              <a:rPr lang="en-US" dirty="0">
                <a:solidFill>
                  <a:schemeClr val="accent2">
                    <a:lumMod val="60000"/>
                    <a:lumOff val="40000"/>
                  </a:schemeClr>
                </a:solidFill>
                <a:latin typeface="Arial" panose="020B0604020202020204" pitchFamily="34" charset="0"/>
              </a:rPr>
              <a:t>ADD </a:t>
            </a:r>
            <a:r>
              <a:rPr lang="en-US" dirty="0" smtClean="0">
                <a:solidFill>
                  <a:schemeClr val="accent2">
                    <a:lumMod val="60000"/>
                    <a:lumOff val="40000"/>
                  </a:schemeClr>
                </a:solidFill>
                <a:latin typeface="Arial" panose="020B0604020202020204" pitchFamily="34" charset="0"/>
              </a:rPr>
              <a:t>DAY NAME:</a:t>
            </a:r>
            <a:endParaRPr lang="en-US" dirty="0">
              <a:solidFill>
                <a:schemeClr val="accent2">
                  <a:lumMod val="60000"/>
                  <a:lumOff val="40000"/>
                </a:schemeClr>
              </a:solidFill>
            </a:endParaRPr>
          </a:p>
        </p:txBody>
      </p:sp>
      <p:sp>
        <p:nvSpPr>
          <p:cNvPr id="6" name="Rectangle 5"/>
          <p:cNvSpPr/>
          <p:nvPr/>
        </p:nvSpPr>
        <p:spPr>
          <a:xfrm>
            <a:off x="6308696" y="1909521"/>
            <a:ext cx="1172180" cy="369332"/>
          </a:xfrm>
          <a:prstGeom prst="rect">
            <a:avLst/>
          </a:prstGeom>
        </p:spPr>
        <p:txBody>
          <a:bodyPr wrap="none">
            <a:spAutoFit/>
          </a:bodyPr>
          <a:lstStyle/>
          <a:p>
            <a:r>
              <a:rPr lang="en-US" dirty="0">
                <a:solidFill>
                  <a:schemeClr val="accent2">
                    <a:lumMod val="60000"/>
                    <a:lumOff val="40000"/>
                  </a:schemeClr>
                </a:solidFill>
                <a:latin typeface="Arial" panose="020B0604020202020204" pitchFamily="34" charset="0"/>
              </a:rPr>
              <a:t>OUTPUT:</a:t>
            </a:r>
            <a:endParaRPr lang="en-US" dirty="0">
              <a:solidFill>
                <a:schemeClr val="accent2">
                  <a:lumMod val="60000"/>
                  <a:lumOff val="4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3560" y="2986553"/>
            <a:ext cx="6173790" cy="3519351"/>
          </a:xfrm>
          <a:prstGeom prst="rect">
            <a:avLst/>
          </a:prstGeom>
          <a:ln>
            <a:solidFill>
              <a:schemeClr val="bg1"/>
            </a:solidFill>
          </a:ln>
        </p:spPr>
      </p:pic>
      <p:graphicFrame>
        <p:nvGraphicFramePr>
          <p:cNvPr id="8" name="Table 7"/>
          <p:cNvGraphicFramePr>
            <a:graphicFrameLocks noGrp="1"/>
          </p:cNvGraphicFramePr>
          <p:nvPr/>
        </p:nvGraphicFramePr>
        <p:xfrm>
          <a:off x="10825655" y="3394841"/>
          <a:ext cx="472966" cy="3079531"/>
        </p:xfrm>
        <a:graphic>
          <a:graphicData uri="http://schemas.openxmlformats.org/drawingml/2006/table">
            <a:tbl>
              <a:tblPr/>
              <a:tblGrid>
                <a:gridCol w="472966">
                  <a:extLst>
                    <a:ext uri="{9D8B030D-6E8A-4147-A177-3AD203B41FA5}">
                      <a16:colId xmlns:a16="http://schemas.microsoft.com/office/drawing/2014/main" val="257510965"/>
                    </a:ext>
                  </a:extLst>
                </a:gridCol>
              </a:tblGrid>
              <a:tr h="3079531">
                <a:tc>
                  <a:txBody>
                    <a:bodyPr/>
                    <a:lstStyle/>
                    <a:p>
                      <a:endParaRPr lang="en-US" dirty="0"/>
                    </a:p>
                  </a:txBody>
                  <a:tcPr>
                    <a:lnL w="12700" cmpd="sng">
                      <a:solidFill>
                        <a:schemeClr val="accent1"/>
                      </a:solidFill>
                      <a:prstDash val="solid"/>
                    </a:lnL>
                    <a:lnR w="12700" cmpd="sng">
                      <a:solidFill>
                        <a:schemeClr val="accent1"/>
                      </a:solidFill>
                      <a:prstDash val="solid"/>
                    </a:lnR>
                    <a:lnT w="12700" cmpd="sng">
                      <a:solidFill>
                        <a:schemeClr val="accent1"/>
                      </a:solidFill>
                      <a:prstDash val="solid"/>
                    </a:lnT>
                    <a:lnB w="12700" cmpd="sng">
                      <a:solidFill>
                        <a:schemeClr val="accent1"/>
                      </a:solidFill>
                      <a:prstDash val="solid"/>
                    </a:lnB>
                  </a:tcPr>
                </a:tc>
                <a:extLst>
                  <a:ext uri="{0D108BD9-81ED-4DB2-BD59-A6C34878D82A}">
                    <a16:rowId xmlns:a16="http://schemas.microsoft.com/office/drawing/2014/main" val="2353949462"/>
                  </a:ext>
                </a:extLst>
              </a:tr>
            </a:tbl>
          </a:graphicData>
        </a:graphic>
      </p:graphicFrame>
    </p:spTree>
    <p:extLst>
      <p:ext uri="{BB962C8B-B14F-4D97-AF65-F5344CB8AC3E}">
        <p14:creationId xmlns:p14="http://schemas.microsoft.com/office/powerpoint/2010/main" val="14424913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cleaning add a data table: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656" y="2911365"/>
            <a:ext cx="5812219" cy="3601163"/>
          </a:xfrm>
        </p:spPr>
      </p:pic>
      <p:sp>
        <p:nvSpPr>
          <p:cNvPr id="5" name="Rectangle 4"/>
          <p:cNvSpPr/>
          <p:nvPr/>
        </p:nvSpPr>
        <p:spPr>
          <a:xfrm>
            <a:off x="157656" y="2299717"/>
            <a:ext cx="2377574" cy="369332"/>
          </a:xfrm>
          <a:prstGeom prst="rect">
            <a:avLst/>
          </a:prstGeom>
        </p:spPr>
        <p:txBody>
          <a:bodyPr wrap="none">
            <a:spAutoFit/>
          </a:bodyPr>
          <a:lstStyle/>
          <a:p>
            <a:r>
              <a:rPr lang="en-US" dirty="0">
                <a:solidFill>
                  <a:schemeClr val="accent2">
                    <a:lumMod val="60000"/>
                    <a:lumOff val="40000"/>
                  </a:schemeClr>
                </a:solidFill>
                <a:latin typeface="Arial" panose="020B0604020202020204" pitchFamily="34" charset="0"/>
              </a:rPr>
              <a:t>ADD </a:t>
            </a:r>
            <a:r>
              <a:rPr lang="en-US" dirty="0" smtClean="0">
                <a:solidFill>
                  <a:schemeClr val="accent2">
                    <a:lumMod val="60000"/>
                    <a:lumOff val="40000"/>
                  </a:schemeClr>
                </a:solidFill>
                <a:latin typeface="Arial" panose="020B0604020202020204" pitchFamily="34" charset="0"/>
              </a:rPr>
              <a:t>MONTH NAME</a:t>
            </a:r>
            <a:r>
              <a:rPr lang="en-US" dirty="0">
                <a:solidFill>
                  <a:schemeClr val="accent2">
                    <a:lumMod val="60000"/>
                    <a:lumOff val="40000"/>
                  </a:schemeClr>
                </a:solidFill>
                <a:latin typeface="Arial" panose="020B0604020202020204" pitchFamily="34" charset="0"/>
              </a:rPr>
              <a:t>:</a:t>
            </a:r>
            <a:endParaRPr lang="en-US" dirty="0">
              <a:solidFill>
                <a:schemeClr val="accent2">
                  <a:lumMod val="60000"/>
                  <a:lumOff val="40000"/>
                </a:schemeClr>
              </a:solidFill>
            </a:endParaRPr>
          </a:p>
        </p:txBody>
      </p:sp>
      <p:sp>
        <p:nvSpPr>
          <p:cNvPr id="6" name="Rectangle 5"/>
          <p:cNvSpPr/>
          <p:nvPr/>
        </p:nvSpPr>
        <p:spPr>
          <a:xfrm>
            <a:off x="6403289" y="2299717"/>
            <a:ext cx="1172180" cy="369332"/>
          </a:xfrm>
          <a:prstGeom prst="rect">
            <a:avLst/>
          </a:prstGeom>
        </p:spPr>
        <p:txBody>
          <a:bodyPr wrap="none">
            <a:spAutoFit/>
          </a:bodyPr>
          <a:lstStyle/>
          <a:p>
            <a:r>
              <a:rPr lang="en-US" dirty="0">
                <a:solidFill>
                  <a:schemeClr val="accent2">
                    <a:lumMod val="60000"/>
                    <a:lumOff val="40000"/>
                  </a:schemeClr>
                </a:solidFill>
                <a:latin typeface="Arial" panose="020B0604020202020204" pitchFamily="34" charset="0"/>
              </a:rPr>
              <a:t>OUTPUT:</a:t>
            </a:r>
            <a:endParaRPr lang="en-US" dirty="0">
              <a:solidFill>
                <a:schemeClr val="accent2">
                  <a:lumMod val="60000"/>
                  <a:lumOff val="40000"/>
                </a:scheme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875" y="2993177"/>
            <a:ext cx="6173790" cy="3519351"/>
          </a:xfrm>
          <a:prstGeom prst="rect">
            <a:avLst/>
          </a:prstGeom>
          <a:ln>
            <a:solidFill>
              <a:schemeClr val="bg1"/>
            </a:solidFill>
          </a:ln>
        </p:spPr>
      </p:pic>
      <p:graphicFrame>
        <p:nvGraphicFramePr>
          <p:cNvPr id="8" name="Table 7"/>
          <p:cNvGraphicFramePr>
            <a:graphicFrameLocks noGrp="1"/>
          </p:cNvGraphicFramePr>
          <p:nvPr/>
        </p:nvGraphicFramePr>
        <p:xfrm>
          <a:off x="11309131" y="3426372"/>
          <a:ext cx="430924" cy="3058511"/>
        </p:xfrm>
        <a:graphic>
          <a:graphicData uri="http://schemas.openxmlformats.org/drawingml/2006/table">
            <a:tbl>
              <a:tblPr/>
              <a:tblGrid>
                <a:gridCol w="430924">
                  <a:extLst>
                    <a:ext uri="{9D8B030D-6E8A-4147-A177-3AD203B41FA5}">
                      <a16:colId xmlns:a16="http://schemas.microsoft.com/office/drawing/2014/main" val="439555354"/>
                    </a:ext>
                  </a:extLst>
                </a:gridCol>
              </a:tblGrid>
              <a:tr h="3058511">
                <a:tc>
                  <a:txBody>
                    <a:bodyPr/>
                    <a:lstStyle/>
                    <a:p>
                      <a:endParaRPr lang="en-US" dirty="0"/>
                    </a:p>
                  </a:txBody>
                  <a:tcPr>
                    <a:lnL w="12700" cmpd="sng">
                      <a:solidFill>
                        <a:schemeClr val="accent1"/>
                      </a:solidFill>
                      <a:prstDash val="solid"/>
                    </a:lnL>
                    <a:lnR w="12700" cmpd="sng">
                      <a:solidFill>
                        <a:schemeClr val="accent1"/>
                      </a:solidFill>
                      <a:prstDash val="solid"/>
                    </a:lnR>
                    <a:lnT w="12700" cmpd="sng">
                      <a:solidFill>
                        <a:schemeClr val="accent1"/>
                      </a:solidFill>
                      <a:prstDash val="solid"/>
                    </a:lnT>
                    <a:lnB w="12700" cmpd="sng">
                      <a:solidFill>
                        <a:schemeClr val="accent1"/>
                      </a:solidFill>
                      <a:prstDash val="solid"/>
                    </a:lnB>
                  </a:tcPr>
                </a:tc>
                <a:extLst>
                  <a:ext uri="{0D108BD9-81ED-4DB2-BD59-A6C34878D82A}">
                    <a16:rowId xmlns:a16="http://schemas.microsoft.com/office/drawing/2014/main" val="3616634699"/>
                  </a:ext>
                </a:extLst>
              </a:tr>
            </a:tbl>
          </a:graphicData>
        </a:graphic>
      </p:graphicFrame>
    </p:spTree>
    <p:extLst>
      <p:ext uri="{BB962C8B-B14F-4D97-AF65-F5344CB8AC3E}">
        <p14:creationId xmlns:p14="http://schemas.microsoft.com/office/powerpoint/2010/main" val="23080879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2.distinct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2337872"/>
            <a:ext cx="10820400" cy="3736419"/>
          </a:xfrm>
        </p:spPr>
      </p:pic>
    </p:spTree>
    <p:extLst>
      <p:ext uri="{BB962C8B-B14F-4D97-AF65-F5344CB8AC3E}">
        <p14:creationId xmlns:p14="http://schemas.microsoft.com/office/powerpoint/2010/main" val="12770953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distinct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2388592"/>
            <a:ext cx="10820400" cy="3634978"/>
          </a:xfrm>
        </p:spPr>
      </p:pic>
    </p:spTree>
    <p:extLst>
      <p:ext uri="{BB962C8B-B14F-4D97-AF65-F5344CB8AC3E}">
        <p14:creationId xmlns:p14="http://schemas.microsoft.com/office/powerpoint/2010/main" val="3541212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1.INTRODUCTION:</a:t>
            </a:r>
            <a:endParaRPr lang="en-US" dirty="0"/>
          </a:p>
        </p:txBody>
      </p:sp>
      <p:sp>
        <p:nvSpPr>
          <p:cNvPr id="3" name="Content Placeholder 2"/>
          <p:cNvSpPr>
            <a:spLocks noGrp="1"/>
          </p:cNvSpPr>
          <p:nvPr>
            <p:ph idx="1"/>
          </p:nvPr>
        </p:nvSpPr>
        <p:spPr/>
        <p:txBody>
          <a:bodyPr>
            <a:normAutofit/>
          </a:bodyPr>
          <a:lstStyle/>
          <a:p>
            <a:r>
              <a:rPr lang="en-US" sz="2800" dirty="0"/>
              <a:t>A Walmart sales dataset is a goldmine for data analysts and business intelligence professionals. It offers a vast array of information about consumer behavior, product performance, sales trends, and operational efficiency. By leveraging MySQL's powerful querying capabilities, we can extract valuable insights from this data to inform strategic decision-making.</a:t>
            </a:r>
          </a:p>
        </p:txBody>
      </p:sp>
    </p:spTree>
    <p:extLst>
      <p:ext uri="{BB962C8B-B14F-4D97-AF65-F5344CB8AC3E}">
        <p14:creationId xmlns:p14="http://schemas.microsoft.com/office/powerpoint/2010/main" val="13563129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3.Total </a:t>
            </a:r>
            <a:r>
              <a:rPr lang="en-US" dirty="0"/>
              <a:t>revenue by month</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999" y="2193925"/>
            <a:ext cx="10140001" cy="4024313"/>
          </a:xfrm>
        </p:spPr>
      </p:pic>
    </p:spTree>
    <p:extLst>
      <p:ext uri="{BB962C8B-B14F-4D97-AF65-F5344CB8AC3E}">
        <p14:creationId xmlns:p14="http://schemas.microsoft.com/office/powerpoint/2010/main" val="10145188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4.what </a:t>
            </a:r>
            <a:r>
              <a:rPr lang="en-US" dirty="0"/>
              <a:t>month had the largest COGS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4541" y="2193925"/>
            <a:ext cx="8942917" cy="4024313"/>
          </a:xfrm>
        </p:spPr>
      </p:pic>
    </p:spTree>
    <p:extLst>
      <p:ext uri="{BB962C8B-B14F-4D97-AF65-F5344CB8AC3E}">
        <p14:creationId xmlns:p14="http://schemas.microsoft.com/office/powerpoint/2010/main" val="18140469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ORDER BY</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6493" y="2193925"/>
            <a:ext cx="10599013" cy="4024313"/>
          </a:xfrm>
        </p:spPr>
      </p:pic>
    </p:spTree>
    <p:extLst>
      <p:ext uri="{BB962C8B-B14F-4D97-AF65-F5344CB8AC3E}">
        <p14:creationId xmlns:p14="http://schemas.microsoft.com/office/powerpoint/2010/main" val="5392732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5315352"/>
            <a:ext cx="8610600" cy="1293028"/>
          </a:xfrm>
        </p:spPr>
        <p:txBody>
          <a:bodyPr/>
          <a:lstStyle/>
          <a:p>
            <a:r>
              <a:rPr lang="en-US" dirty="0" smtClean="0"/>
              <a:t>THE CUSTOMERS SEGMENT:</a:t>
            </a:r>
            <a:endParaRPr lang="en-US" dirty="0"/>
          </a:p>
        </p:txBody>
      </p:sp>
      <p:pic>
        <p:nvPicPr>
          <p:cNvPr id="4" name="Content Placeholder 3"/>
          <p:cNvPicPr>
            <a:picLocks noGrp="1" noChangeAspect="1"/>
          </p:cNvPicPr>
          <p:nvPr>
            <p:ph idx="1"/>
          </p:nvPr>
        </p:nvPicPr>
        <p:blipFill>
          <a:blip r:embed="rId2"/>
          <a:stretch>
            <a:fillRect/>
          </a:stretch>
        </p:blipFill>
        <p:spPr>
          <a:xfrm>
            <a:off x="2590800" y="744811"/>
            <a:ext cx="7697655" cy="4022725"/>
          </a:xfrm>
          <a:prstGeom prst="rect">
            <a:avLst/>
          </a:prstGeom>
        </p:spPr>
      </p:pic>
    </p:spTree>
    <p:extLst>
      <p:ext uri="{BB962C8B-B14F-4D97-AF65-F5344CB8AC3E}">
        <p14:creationId xmlns:p14="http://schemas.microsoft.com/office/powerpoint/2010/main" val="15077499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a:t>
            </a:r>
            <a:r>
              <a:rPr lang="en-US" dirty="0"/>
              <a:t>What is the gender of most of the customers?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6072" y="2193925"/>
            <a:ext cx="9399855" cy="4024313"/>
          </a:xfrm>
        </p:spPr>
      </p:pic>
    </p:spTree>
    <p:extLst>
      <p:ext uri="{BB962C8B-B14F-4D97-AF65-F5344CB8AC3E}">
        <p14:creationId xmlns:p14="http://schemas.microsoft.com/office/powerpoint/2010/main" val="21754366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a:t>Which city has the largest tax/VAT percent?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4604" y="2193925"/>
            <a:ext cx="9982791" cy="4024313"/>
          </a:xfrm>
        </p:spPr>
      </p:pic>
    </p:spTree>
    <p:extLst>
      <p:ext uri="{BB962C8B-B14F-4D97-AF65-F5344CB8AC3E}">
        <p14:creationId xmlns:p14="http://schemas.microsoft.com/office/powerpoint/2010/main" val="31349488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What is the gender distribution per branch</a:t>
            </a:r>
            <a:r>
              <a:rPr lang="en-US" dirty="0" smtClean="0"/>
              <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9497" y="2193925"/>
            <a:ext cx="9793005" cy="4024313"/>
          </a:xfrm>
        </p:spPr>
      </p:pic>
    </p:spTree>
    <p:extLst>
      <p:ext uri="{BB962C8B-B14F-4D97-AF65-F5344CB8AC3E}">
        <p14:creationId xmlns:p14="http://schemas.microsoft.com/office/powerpoint/2010/main" val="2361299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2.What is a </a:t>
            </a:r>
            <a:r>
              <a:rPr lang="en-US" dirty="0" err="1" smtClean="0"/>
              <a:t>mysql</a:t>
            </a:r>
            <a:r>
              <a:rPr lang="en-US" dirty="0" smtClean="0"/>
              <a:t>:</a:t>
            </a:r>
            <a:endParaRPr lang="en-US" dirty="0"/>
          </a:p>
        </p:txBody>
      </p:sp>
      <p:sp>
        <p:nvSpPr>
          <p:cNvPr id="3" name="Content Placeholder 2"/>
          <p:cNvSpPr>
            <a:spLocks noGrp="1"/>
          </p:cNvSpPr>
          <p:nvPr>
            <p:ph idx="1"/>
          </p:nvPr>
        </p:nvSpPr>
        <p:spPr>
          <a:xfrm>
            <a:off x="685800" y="4298731"/>
            <a:ext cx="10820400" cy="2256285"/>
          </a:xfrm>
        </p:spPr>
        <p:txBody>
          <a:bodyPr/>
          <a:lstStyle/>
          <a:p>
            <a:pPr fontAlgn="base"/>
            <a:r>
              <a:rPr lang="en-US" b="1" u="sng" dirty="0">
                <a:hlinkClick r:id="rId2"/>
              </a:rPr>
              <a:t>MySQL</a:t>
            </a:r>
            <a:r>
              <a:rPr lang="en-US" u="sng" dirty="0">
                <a:hlinkClick r:id="rId2"/>
              </a:rPr>
              <a:t> </a:t>
            </a:r>
            <a:r>
              <a:rPr lang="en-US" dirty="0"/>
              <a:t>is an </a:t>
            </a:r>
            <a:r>
              <a:rPr lang="en-US" b="1" dirty="0"/>
              <a:t>open-source</a:t>
            </a:r>
            <a:r>
              <a:rPr lang="en-US" dirty="0"/>
              <a:t> relational database management system (</a:t>
            </a:r>
            <a:r>
              <a:rPr lang="en-US" b="1" u="sng" dirty="0">
                <a:hlinkClick r:id="rId3"/>
              </a:rPr>
              <a:t>RDBMS</a:t>
            </a:r>
            <a:r>
              <a:rPr lang="en-US" dirty="0"/>
              <a:t>) developed by Oracle Corporation.</a:t>
            </a:r>
          </a:p>
          <a:p>
            <a:pPr fontAlgn="base"/>
            <a:r>
              <a:rPr lang="en-US" dirty="0"/>
              <a:t>It uses Structured Query Language (</a:t>
            </a:r>
            <a:r>
              <a:rPr lang="en-US" b="1" u="sng" dirty="0">
                <a:hlinkClick r:id="rId4"/>
              </a:rPr>
              <a:t>SQL</a:t>
            </a:r>
            <a:r>
              <a:rPr lang="en-US" dirty="0"/>
              <a:t>) for database management and is known for its reliability, speed and ease of use.</a:t>
            </a:r>
          </a:p>
          <a:p>
            <a:pPr fontAlgn="base"/>
            <a:r>
              <a:rPr lang="en-US" dirty="0"/>
              <a:t>MySQL is widely used for various applications, from small websites to large-scale enterprise systems.</a:t>
            </a:r>
          </a:p>
          <a:p>
            <a:pPr marL="0" indent="0">
              <a:buNone/>
            </a:pPr>
            <a:endParaRPr lang="en-US" dirty="0"/>
          </a:p>
        </p:txBody>
      </p:sp>
      <p:pic>
        <p:nvPicPr>
          <p:cNvPr id="4" name="Picture 3"/>
          <p:cNvPicPr>
            <a:picLocks noChangeAspect="1"/>
          </p:cNvPicPr>
          <p:nvPr/>
        </p:nvPicPr>
        <p:blipFill>
          <a:blip r:embed="rId5"/>
          <a:stretch>
            <a:fillRect/>
          </a:stretch>
        </p:blipFill>
        <p:spPr>
          <a:xfrm>
            <a:off x="4875486" y="2057401"/>
            <a:ext cx="1985141" cy="1985141"/>
          </a:xfrm>
          <a:prstGeom prst="rect">
            <a:avLst/>
          </a:prstGeom>
        </p:spPr>
      </p:pic>
    </p:spTree>
    <p:extLst>
      <p:ext uri="{BB962C8B-B14F-4D97-AF65-F5344CB8AC3E}">
        <p14:creationId xmlns:p14="http://schemas.microsoft.com/office/powerpoint/2010/main" val="24636897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Project </a:t>
            </a:r>
            <a:r>
              <a:rPr lang="en-US" dirty="0" smtClean="0"/>
              <a:t>Objectives:</a:t>
            </a:r>
            <a:endParaRPr lang="en-US" dirty="0"/>
          </a:p>
        </p:txBody>
      </p:sp>
      <p:sp>
        <p:nvSpPr>
          <p:cNvPr id="3" name="Content Placeholder 2"/>
          <p:cNvSpPr>
            <a:spLocks noGrp="1"/>
          </p:cNvSpPr>
          <p:nvPr>
            <p:ph idx="1"/>
          </p:nvPr>
        </p:nvSpPr>
        <p:spPr>
          <a:xfrm>
            <a:off x="685800" y="2194560"/>
            <a:ext cx="10820400" cy="4080116"/>
          </a:xfrm>
        </p:spPr>
        <p:txBody>
          <a:bodyPr>
            <a:normAutofit fontScale="92500" lnSpcReduction="10000"/>
          </a:bodyPr>
          <a:lstStyle/>
          <a:p>
            <a:r>
              <a:rPr lang="en-US" b="1" dirty="0">
                <a:solidFill>
                  <a:schemeClr val="accent2">
                    <a:lumMod val="60000"/>
                    <a:lumOff val="40000"/>
                  </a:schemeClr>
                </a:solidFill>
              </a:rPr>
              <a:t>Sales Analysis:</a:t>
            </a:r>
            <a:endParaRPr lang="en-US" dirty="0">
              <a:solidFill>
                <a:schemeClr val="accent2">
                  <a:lumMod val="60000"/>
                  <a:lumOff val="40000"/>
                </a:schemeClr>
              </a:solidFill>
            </a:endParaRPr>
          </a:p>
          <a:p>
            <a:pPr lvl="1"/>
            <a:r>
              <a:rPr lang="en-US" dirty="0"/>
              <a:t>Identifying top-selling products and categories</a:t>
            </a:r>
          </a:p>
          <a:p>
            <a:pPr lvl="1"/>
            <a:r>
              <a:rPr lang="en-US" dirty="0"/>
              <a:t>Analyzing sales trends over time</a:t>
            </a:r>
          </a:p>
          <a:p>
            <a:pPr lvl="1"/>
            <a:r>
              <a:rPr lang="en-US" dirty="0"/>
              <a:t>Measuring the impact of holidays and promotions on sales</a:t>
            </a:r>
          </a:p>
          <a:p>
            <a:pPr lvl="1"/>
            <a:r>
              <a:rPr lang="en-US" dirty="0"/>
              <a:t>Comparing sales performance across different stores</a:t>
            </a:r>
          </a:p>
          <a:p>
            <a:r>
              <a:rPr lang="en-US" b="1" dirty="0">
                <a:solidFill>
                  <a:schemeClr val="accent2">
                    <a:lumMod val="60000"/>
                    <a:lumOff val="40000"/>
                  </a:schemeClr>
                </a:solidFill>
              </a:rPr>
              <a:t>Customer Behavior:</a:t>
            </a:r>
            <a:endParaRPr lang="en-US" dirty="0">
              <a:solidFill>
                <a:schemeClr val="accent2">
                  <a:lumMod val="60000"/>
                  <a:lumOff val="40000"/>
                </a:schemeClr>
              </a:solidFill>
            </a:endParaRPr>
          </a:p>
          <a:p>
            <a:pPr lvl="1"/>
            <a:r>
              <a:rPr lang="en-US" dirty="0"/>
              <a:t>Understanding customer demographics and preferences</a:t>
            </a:r>
          </a:p>
          <a:p>
            <a:pPr lvl="1"/>
            <a:r>
              <a:rPr lang="en-US" dirty="0"/>
              <a:t>Analyzing customer purchasing patterns</a:t>
            </a:r>
          </a:p>
          <a:p>
            <a:pPr lvl="1"/>
            <a:r>
              <a:rPr lang="en-US" dirty="0"/>
              <a:t>Identifying customer segmentation based on buying behavior</a:t>
            </a:r>
          </a:p>
          <a:p>
            <a:r>
              <a:rPr lang="en-US" b="1" dirty="0">
                <a:solidFill>
                  <a:schemeClr val="accent2">
                    <a:lumMod val="60000"/>
                    <a:lumOff val="40000"/>
                  </a:schemeClr>
                </a:solidFill>
              </a:rPr>
              <a:t>Store Performance:</a:t>
            </a:r>
            <a:endParaRPr lang="en-US" dirty="0">
              <a:solidFill>
                <a:schemeClr val="accent2">
                  <a:lumMod val="60000"/>
                  <a:lumOff val="40000"/>
                </a:schemeClr>
              </a:solidFill>
            </a:endParaRPr>
          </a:p>
          <a:p>
            <a:pPr lvl="1"/>
            <a:r>
              <a:rPr lang="en-US" dirty="0"/>
              <a:t>Evaluating store-level sales performance</a:t>
            </a:r>
          </a:p>
          <a:p>
            <a:pPr lvl="1"/>
            <a:r>
              <a:rPr lang="en-US" dirty="0"/>
              <a:t>Identifying factors influencing store sales (e.g., location, size, competition)</a:t>
            </a:r>
          </a:p>
          <a:p>
            <a:pPr lvl="1"/>
            <a:r>
              <a:rPr lang="en-US" dirty="0"/>
              <a:t>Optimizing store inventory and staffing levels</a:t>
            </a:r>
          </a:p>
          <a:p>
            <a:endParaRPr lang="en-US" dirty="0"/>
          </a:p>
        </p:txBody>
      </p:sp>
    </p:spTree>
    <p:extLst>
      <p:ext uri="{BB962C8B-B14F-4D97-AF65-F5344CB8AC3E}">
        <p14:creationId xmlns:p14="http://schemas.microsoft.com/office/powerpoint/2010/main" val="13869425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Benefits of Using </a:t>
            </a:r>
            <a:r>
              <a:rPr lang="en-US" dirty="0" smtClean="0"/>
              <a:t>MySQL:</a:t>
            </a:r>
            <a:endParaRPr lang="en-US" dirty="0"/>
          </a:p>
        </p:txBody>
      </p:sp>
      <p:sp>
        <p:nvSpPr>
          <p:cNvPr id="4" name="Rectangle 1"/>
          <p:cNvSpPr>
            <a:spLocks noGrp="1" noChangeArrowheads="1"/>
          </p:cNvSpPr>
          <p:nvPr>
            <p:ph idx="1"/>
          </p:nvPr>
        </p:nvSpPr>
        <p:spPr bwMode="auto">
          <a:xfrm>
            <a:off x="570186" y="2377935"/>
            <a:ext cx="770275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accent2">
                    <a:lumMod val="60000"/>
                    <a:lumOff val="40000"/>
                  </a:schemeClr>
                </a:solidFill>
                <a:effectLst/>
                <a:latin typeface="Arial" panose="020B0604020202020204" pitchFamily="34" charset="0"/>
              </a:rPr>
              <a:t>Scalability:</a:t>
            </a:r>
            <a:r>
              <a:rPr kumimoji="0" lang="en-US" altLang="en-US" sz="1800" b="0" i="0" u="none" strike="noStrike" cap="none" normalizeH="0" baseline="0" dirty="0" smtClean="0">
                <a:ln>
                  <a:noFill/>
                </a:ln>
                <a:solidFill>
                  <a:schemeClr val="accent2">
                    <a:lumMod val="60000"/>
                    <a:lumOff val="40000"/>
                  </a:schemeClr>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It can handle large datasets efficiently.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accent2">
                    <a:lumMod val="60000"/>
                    <a:lumOff val="40000"/>
                  </a:schemeClr>
                </a:solidFill>
                <a:effectLst/>
                <a:latin typeface="Arial" panose="020B0604020202020204" pitchFamily="34" charset="0"/>
              </a:rPr>
              <a:t>Speed:</a:t>
            </a:r>
            <a:r>
              <a:rPr kumimoji="0" lang="en-US" altLang="en-US" sz="1800" b="0" i="0" u="none" strike="noStrike" cap="none" normalizeH="0" baseline="0" dirty="0" smtClean="0">
                <a:ln>
                  <a:noFill/>
                </a:ln>
                <a:solidFill>
                  <a:schemeClr val="accent2">
                    <a:lumMod val="60000"/>
                    <a:lumOff val="40000"/>
                  </a:schemeClr>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It performs queries quickly, allowing for real-time analysis.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accent2">
                    <a:lumMod val="60000"/>
                    <a:lumOff val="40000"/>
                  </a:schemeClr>
                </a:solidFill>
                <a:effectLst/>
                <a:latin typeface="Arial" panose="020B0604020202020204" pitchFamily="34" charset="0"/>
              </a:rPr>
              <a:t>Cost-effectiveness:</a:t>
            </a:r>
            <a:r>
              <a:rPr kumimoji="0" lang="en-US" altLang="en-US" sz="1800" b="0" i="0" u="none" strike="noStrike" cap="none" normalizeH="0" baseline="0" dirty="0" smtClean="0">
                <a:ln>
                  <a:noFill/>
                </a:ln>
                <a:solidFill>
                  <a:schemeClr val="accent2">
                    <a:lumMod val="60000"/>
                    <a:lumOff val="40000"/>
                  </a:schemeClr>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It's open-source and free to use.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accent2">
                    <a:lumMod val="60000"/>
                    <a:lumOff val="40000"/>
                  </a:schemeClr>
                </a:solidFill>
                <a:effectLst/>
                <a:latin typeface="Arial" panose="020B0604020202020204" pitchFamily="34" charset="0"/>
              </a:rPr>
              <a:t>Reliability:</a:t>
            </a:r>
            <a:r>
              <a:rPr kumimoji="0" lang="en-US" altLang="en-US" sz="1800" b="0" i="0" u="none" strike="noStrike" cap="none" normalizeH="0" baseline="0" dirty="0" smtClean="0">
                <a:ln>
                  <a:noFill/>
                </a:ln>
                <a:solidFill>
                  <a:schemeClr val="accent2">
                    <a:lumMod val="60000"/>
                    <a:lumOff val="40000"/>
                  </a:schemeClr>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It has a proven track record of handling critical business data</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smtClean="0">
                <a:ln>
                  <a:noFill/>
                </a:ln>
                <a:solidFill>
                  <a:schemeClr val="accent2">
                    <a:lumMod val="60000"/>
                    <a:lumOff val="40000"/>
                  </a:schemeClr>
                </a:solidFill>
                <a:effectLst/>
                <a:latin typeface="Arial" panose="020B0604020202020204" pitchFamily="34" charset="0"/>
              </a:rPr>
              <a:t>Flexibility:</a:t>
            </a:r>
            <a:r>
              <a:rPr kumimoji="0" lang="en-US" altLang="en-US" sz="1800" b="0" i="0" u="none" strike="noStrike" cap="none" normalizeH="0" baseline="0" dirty="0" smtClean="0">
                <a:ln>
                  <a:noFill/>
                </a:ln>
                <a:solidFill>
                  <a:schemeClr val="accent2">
                    <a:lumMod val="60000"/>
                    <a:lumOff val="40000"/>
                  </a:schemeClr>
                </a:solidFill>
                <a:effectLst/>
                <a:latin typeface="Arial" panose="020B0604020202020204" pitchFamily="34" charset="0"/>
              </a:rPr>
              <a:t> </a:t>
            </a:r>
            <a:r>
              <a:rPr kumimoji="0" lang="en-US" altLang="en-US" sz="1800" b="0" i="0" u="none" strike="noStrike" cap="none" normalizeH="0" baseline="0" dirty="0" smtClean="0">
                <a:ln>
                  <a:noFill/>
                </a:ln>
                <a:solidFill>
                  <a:schemeClr val="tx1"/>
                </a:solidFill>
                <a:effectLst/>
                <a:latin typeface="Arial" panose="020B0604020202020204" pitchFamily="34" charset="0"/>
              </a:rPr>
              <a:t>It supports various data types and complex queries. </a:t>
            </a:r>
          </a:p>
        </p:txBody>
      </p:sp>
    </p:spTree>
    <p:extLst>
      <p:ext uri="{BB962C8B-B14F-4D97-AF65-F5344CB8AC3E}">
        <p14:creationId xmlns:p14="http://schemas.microsoft.com/office/powerpoint/2010/main" val="372941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7228" y="5176089"/>
            <a:ext cx="8610600" cy="1293028"/>
          </a:xfrm>
        </p:spPr>
        <p:txBody>
          <a:bodyPr/>
          <a:lstStyle/>
          <a:p>
            <a:r>
              <a:rPr lang="en-US" dirty="0" smtClean="0"/>
              <a:t>MYSQL DATABASE:</a:t>
            </a:r>
            <a:endParaRPr lang="en-US" dirty="0"/>
          </a:p>
        </p:txBody>
      </p:sp>
      <p:pic>
        <p:nvPicPr>
          <p:cNvPr id="4" name="Content Placeholder 3"/>
          <p:cNvPicPr>
            <a:picLocks noGrp="1" noChangeAspect="1"/>
          </p:cNvPicPr>
          <p:nvPr>
            <p:ph idx="1"/>
          </p:nvPr>
        </p:nvPicPr>
        <p:blipFill>
          <a:blip r:embed="rId2"/>
          <a:stretch>
            <a:fillRect/>
          </a:stretch>
        </p:blipFill>
        <p:spPr>
          <a:xfrm>
            <a:off x="2324203" y="459774"/>
            <a:ext cx="7042546" cy="4024312"/>
          </a:xfrm>
          <a:prstGeom prst="rect">
            <a:avLst/>
          </a:prstGeom>
        </p:spPr>
      </p:pic>
    </p:spTree>
    <p:extLst>
      <p:ext uri="{BB962C8B-B14F-4D97-AF65-F5344CB8AC3E}">
        <p14:creationId xmlns:p14="http://schemas.microsoft.com/office/powerpoint/2010/main" val="26731175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7641" y="0"/>
            <a:ext cx="8610600" cy="1293028"/>
          </a:xfrm>
        </p:spPr>
        <p:txBody>
          <a:bodyPr/>
          <a:lstStyle/>
          <a:p>
            <a:r>
              <a:rPr lang="en-US" dirty="0" smtClean="0"/>
              <a:t>1.CREATE A DATABASE: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466" y="2564780"/>
            <a:ext cx="6264823" cy="244026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7177" y="2126272"/>
            <a:ext cx="4926147" cy="3317279"/>
          </a:xfrm>
          <a:prstGeom prst="rect">
            <a:avLst/>
          </a:prstGeom>
        </p:spPr>
      </p:pic>
    </p:spTree>
    <p:extLst>
      <p:ext uri="{BB962C8B-B14F-4D97-AF65-F5344CB8AC3E}">
        <p14:creationId xmlns:p14="http://schemas.microsoft.com/office/powerpoint/2010/main" val="38930383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6718" y="4979021"/>
            <a:ext cx="8610600" cy="1293028"/>
          </a:xfrm>
        </p:spPr>
        <p:txBody>
          <a:bodyPr/>
          <a:lstStyle/>
          <a:p>
            <a:r>
              <a:rPr lang="en-US" dirty="0" smtClean="0"/>
              <a:t>CREATE A TABLES: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3333" y="504497"/>
            <a:ext cx="6086475" cy="3794233"/>
          </a:xfrm>
        </p:spPr>
      </p:pic>
    </p:spTree>
    <p:extLst>
      <p:ext uri="{BB962C8B-B14F-4D97-AF65-F5344CB8AC3E}">
        <p14:creationId xmlns:p14="http://schemas.microsoft.com/office/powerpoint/2010/main" val="25846426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1.CREATE A TABLE: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635" y="1892097"/>
            <a:ext cx="10820400" cy="3787140"/>
          </a:xfrm>
        </p:spPr>
      </p:pic>
    </p:spTree>
    <p:extLst>
      <p:ext uri="{BB962C8B-B14F-4D97-AF65-F5344CB8AC3E}">
        <p14:creationId xmlns:p14="http://schemas.microsoft.com/office/powerpoint/2010/main" val="2478399794"/>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TM04033937[[fn=Vapor Trail]]</Template>
  <TotalTime>103</TotalTime>
  <Words>423</Words>
  <Application>Microsoft Office PowerPoint</Application>
  <PresentationFormat>Widescreen</PresentationFormat>
  <Paragraphs>66</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Algerian</vt:lpstr>
      <vt:lpstr>Arial</vt:lpstr>
      <vt:lpstr>Century Gothic</vt:lpstr>
      <vt:lpstr>Vapor Trail</vt:lpstr>
      <vt:lpstr>WALMART SALES PROJECT </vt:lpstr>
      <vt:lpstr>1.INTRODUCTION:</vt:lpstr>
      <vt:lpstr>2.What is a mysql:</vt:lpstr>
      <vt:lpstr>3. Project Objectives:</vt:lpstr>
      <vt:lpstr>4. Benefits of Using MySQL:</vt:lpstr>
      <vt:lpstr>MYSQL DATABASE:</vt:lpstr>
      <vt:lpstr>1.CREATE A DATABASE:</vt:lpstr>
      <vt:lpstr>CREATE A TABLES:</vt:lpstr>
      <vt:lpstr>1.CREATE A TABLE:</vt:lpstr>
      <vt:lpstr>2. csv file data import a database : </vt:lpstr>
      <vt:lpstr>csv file data import a database :</vt:lpstr>
      <vt:lpstr>csv file data import a database :</vt:lpstr>
      <vt:lpstr>3. SHOW A DATABASE:</vt:lpstr>
      <vt:lpstr>DATA CLEANING AND ADD DATA:</vt:lpstr>
      <vt:lpstr>1.Data cleaning add a data table:</vt:lpstr>
      <vt:lpstr>Data cleaning add a data table:</vt:lpstr>
      <vt:lpstr>Data cleaning add a data table:</vt:lpstr>
      <vt:lpstr>2.distinct</vt:lpstr>
      <vt:lpstr>distinct</vt:lpstr>
      <vt:lpstr>3.Total revenue by month</vt:lpstr>
      <vt:lpstr>4.what month had the largest COGS </vt:lpstr>
      <vt:lpstr>5. ORDER BY</vt:lpstr>
      <vt:lpstr>THE CUSTOMERS SEGMENT:</vt:lpstr>
      <vt:lpstr>1. What is the gender of most of the customers?</vt:lpstr>
      <vt:lpstr>2. Which city has the largest tax/VAT percent?</vt:lpstr>
      <vt:lpstr>3. What is the gender distribution per branch?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WALMART SALES PROJECT</dc:title>
  <dc:creator>RDP-1</dc:creator>
  <cp:lastModifiedBy>RDP-1</cp:lastModifiedBy>
  <cp:revision>12</cp:revision>
  <dcterms:created xsi:type="dcterms:W3CDTF">2024-08-19T06:19:51Z</dcterms:created>
  <dcterms:modified xsi:type="dcterms:W3CDTF">2024-08-19T08:03:15Z</dcterms:modified>
</cp:coreProperties>
</file>